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embeddedFontLst>
    <p:embeddedFont>
      <p:font typeface="Arial Black" pitchFamily="34" charset="0"/>
      <p:bold r:id="rId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808" y="2088"/>
      </p:cViewPr>
      <p:guideLst>
        <p:guide orient="horz" pos="10206"/>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260656" y="7559520"/>
            <a:ext cx="11281656"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12660842" y="7559520"/>
            <a:ext cx="11281659"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CE8F4"/>
            </a:gs>
            <a:gs pos="100000">
              <a:srgbClr val="FFFFFF"/>
            </a:gs>
          </a:gsLst>
          <a:lin ang="5400000" scaled="0"/>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732266" y="102403"/>
            <a:ext cx="23430642" cy="3704053"/>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lvl="0" algn="ctr"/>
            <a:r>
              <a:rPr lang="en-US" sz="4800" b="1" smtClean="0">
                <a:latin typeface="Times New Roman" pitchFamily="18" charset="0"/>
                <a:cs typeface="Times New Roman" pitchFamily="18" charset="0"/>
              </a:rPr>
              <a:t>Questionnaire on the knowledge and confidence level of mothers of children aged 0-36 months about </a:t>
            </a:r>
            <a:r>
              <a:rPr lang="en-US" sz="4800" b="1">
                <a:latin typeface="Times New Roman" pitchFamily="18" charset="0"/>
                <a:cs typeface="Times New Roman" pitchFamily="18" charset="0"/>
              </a:rPr>
              <a:t>childhood </a:t>
            </a:r>
            <a:r>
              <a:rPr lang="en-US" sz="4800" b="1" smtClean="0">
                <a:latin typeface="Times New Roman" pitchFamily="18" charset="0"/>
                <a:cs typeface="Times New Roman" pitchFamily="18" charset="0"/>
              </a:rPr>
              <a:t>vaccinations</a:t>
            </a:r>
            <a:r>
              <a:rPr lang="tr-TR" sz="4800" b="1">
                <a:latin typeface="Times New Roman" pitchFamily="18" charset="0"/>
                <a:cs typeface="Times New Roman" pitchFamily="18" charset="0"/>
              </a:rPr>
              <a:t/>
            </a:r>
            <a:br>
              <a:rPr lang="tr-TR" sz="4800" b="1">
                <a:latin typeface="Times New Roman" pitchFamily="18" charset="0"/>
                <a:cs typeface="Times New Roman" pitchFamily="18" charset="0"/>
              </a:rPr>
            </a:br>
            <a:r>
              <a:rPr lang="tr-TR" sz="3600" b="1">
                <a:latin typeface="Times New Roman" pitchFamily="18" charset="0"/>
                <a:cs typeface="Times New Roman" pitchFamily="18" charset="0"/>
              </a:rPr>
              <a:t> Ömer Öz</a:t>
            </a:r>
            <a:r>
              <a:rPr lang="tr-TR" sz="3600" b="1" baseline="30000">
                <a:latin typeface="Times New Roman" pitchFamily="18" charset="0"/>
                <a:cs typeface="Times New Roman" pitchFamily="18" charset="0"/>
              </a:rPr>
              <a:t>1</a:t>
            </a:r>
            <a:r>
              <a:rPr lang="tr-TR" sz="3600" b="1">
                <a:latin typeface="Times New Roman" pitchFamily="18" charset="0"/>
                <a:cs typeface="Times New Roman" pitchFamily="18" charset="0"/>
              </a:rPr>
              <a:t>, Ayşegül Doğan Demir</a:t>
            </a:r>
            <a:r>
              <a:rPr lang="tr-TR" sz="3600" b="1" baseline="30000">
                <a:latin typeface="Times New Roman" pitchFamily="18" charset="0"/>
                <a:cs typeface="Times New Roman" pitchFamily="18" charset="0"/>
              </a:rPr>
              <a:t>2</a:t>
            </a:r>
            <a:r>
              <a:rPr lang="tr-TR" sz="4400" b="1" baseline="30000">
                <a:latin typeface="Times New Roman" pitchFamily="18" charset="0"/>
                <a:cs typeface="Times New Roman" pitchFamily="18" charset="0"/>
              </a:rPr>
              <a:t/>
            </a:r>
            <a:br>
              <a:rPr lang="tr-TR" sz="4400" b="1" baseline="30000">
                <a:latin typeface="Times New Roman" pitchFamily="18" charset="0"/>
                <a:cs typeface="Times New Roman" pitchFamily="18" charset="0"/>
              </a:rPr>
            </a:br>
            <a:r>
              <a:rPr lang="tr-TR" sz="2800" baseline="30000">
                <a:latin typeface="Times New Roman" pitchFamily="18" charset="0"/>
                <a:cs typeface="Times New Roman" pitchFamily="18" charset="0"/>
              </a:rPr>
              <a:t>1</a:t>
            </a:r>
            <a:r>
              <a:rPr lang="tr-TR" sz="2800">
                <a:latin typeface="Times New Roman" pitchFamily="18" charset="0"/>
                <a:cs typeface="Times New Roman" pitchFamily="18" charset="0"/>
              </a:rPr>
              <a:t>Bezmialem Vakıf University, Faculty of Medicine, Istanbul, Turkey</a:t>
            </a:r>
            <a:br>
              <a:rPr lang="tr-TR" sz="2800">
                <a:latin typeface="Times New Roman" pitchFamily="18" charset="0"/>
                <a:cs typeface="Times New Roman" pitchFamily="18" charset="0"/>
              </a:rPr>
            </a:br>
            <a:r>
              <a:rPr lang="tr-TR" sz="2800" baseline="30000">
                <a:latin typeface="Times New Roman" pitchFamily="18" charset="0"/>
                <a:cs typeface="Times New Roman" pitchFamily="18" charset="0"/>
              </a:rPr>
              <a:t>2</a:t>
            </a:r>
            <a:r>
              <a:rPr lang="tr-TR" sz="2800">
                <a:latin typeface="Times New Roman" pitchFamily="18" charset="0"/>
                <a:cs typeface="Times New Roman" pitchFamily="18" charset="0"/>
              </a:rPr>
              <a:t>Bezmialem Vakıf University, Faculty of Medicine, Department of Pediatrics, Istanbul, Turkey</a:t>
            </a:r>
            <a:br>
              <a:rPr lang="tr-TR" sz="2800">
                <a:latin typeface="Times New Roman" pitchFamily="18" charset="0"/>
                <a:cs typeface="Times New Roman" pitchFamily="18" charset="0"/>
              </a:rPr>
            </a:br>
            <a:endParaRPr sz="2800" b="1" i="0" u="none" strike="noStrike" cap="none">
              <a:solidFill>
                <a:srgbClr val="FF0000"/>
              </a:solidFill>
              <a:latin typeface="Times New Roman" pitchFamily="18" charset="0"/>
              <a:cs typeface="Times New Roman" pitchFamily="18" charset="0"/>
              <a:sym typeface="Arial"/>
            </a:endParaRPr>
          </a:p>
        </p:txBody>
      </p:sp>
      <p:sp>
        <p:nvSpPr>
          <p:cNvPr id="85" name="Shape 85"/>
          <p:cNvSpPr/>
          <p:nvPr/>
        </p:nvSpPr>
        <p:spPr>
          <a:xfrm>
            <a:off x="709635" y="3862835"/>
            <a:ext cx="23453274" cy="480059"/>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itchFamily="18" charset="0"/>
                <a:ea typeface="Arial Black"/>
                <a:cs typeface="Times New Roman" pitchFamily="18" charset="0"/>
                <a:sym typeface="Arial Black"/>
              </a:rPr>
              <a:t>Introduction</a:t>
            </a:r>
            <a:endParaRPr sz="2400">
              <a:latin typeface="Times New Roman" pitchFamily="18" charset="0"/>
              <a:cs typeface="Times New Roman" pitchFamily="18" charset="0"/>
            </a:endParaRPr>
          </a:p>
        </p:txBody>
      </p:sp>
      <p:sp>
        <p:nvSpPr>
          <p:cNvPr id="86" name="Shape 86"/>
          <p:cNvSpPr/>
          <p:nvPr/>
        </p:nvSpPr>
        <p:spPr>
          <a:xfrm>
            <a:off x="785500" y="26465004"/>
            <a:ext cx="24179747" cy="307778"/>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itchFamily="18" charset="0"/>
                <a:ea typeface="Arial Black"/>
                <a:cs typeface="Times New Roman" pitchFamily="18" charset="0"/>
                <a:sym typeface="Arial Black"/>
              </a:rPr>
              <a:t>Conclusion</a:t>
            </a:r>
            <a:endParaRPr sz="2400" b="1" i="0" u="none" strike="noStrike" cap="none">
              <a:solidFill>
                <a:srgbClr val="C00000"/>
              </a:solidFill>
              <a:latin typeface="Times New Roman" pitchFamily="18" charset="0"/>
              <a:ea typeface="Arial Black"/>
              <a:cs typeface="Times New Roman" pitchFamily="18" charset="0"/>
              <a:sym typeface="Arial Black"/>
            </a:endParaRPr>
          </a:p>
        </p:txBody>
      </p:sp>
      <p:sp>
        <p:nvSpPr>
          <p:cNvPr id="87" name="Shape 87"/>
          <p:cNvSpPr txBox="1"/>
          <p:nvPr/>
        </p:nvSpPr>
        <p:spPr>
          <a:xfrm>
            <a:off x="785500" y="5465958"/>
            <a:ext cx="23900713" cy="26916827"/>
          </a:xfrm>
          <a:prstGeom prst="rect">
            <a:avLst/>
          </a:prstGeom>
          <a:noFill/>
          <a:ln>
            <a:noFill/>
          </a:ln>
        </p:spPr>
        <p:txBody>
          <a:bodyPr spcFirstLastPara="1" wrap="square" lIns="140425" tIns="70200" rIns="140425" bIns="70200" anchor="t" anchorCtr="0">
            <a:noAutofit/>
          </a:bodyPr>
          <a:lstStyle/>
          <a:p>
            <a:endParaRPr lang="tr-TR" sz="1800" b="1" smtClean="0"/>
          </a:p>
          <a:p>
            <a:r>
              <a:rPr lang="tr-TR" sz="2400" b="1" smtClean="0">
                <a:latin typeface="Times New Roman" pitchFamily="18" charset="0"/>
                <a:cs typeface="Times New Roman" pitchFamily="18" charset="0"/>
              </a:rPr>
              <a:t> </a:t>
            </a:r>
          </a:p>
        </p:txBody>
      </p:sp>
      <p:sp>
        <p:nvSpPr>
          <p:cNvPr id="88" name="Shape 88"/>
          <p:cNvSpPr/>
          <p:nvPr/>
        </p:nvSpPr>
        <p:spPr>
          <a:xfrm>
            <a:off x="1186013" y="864321"/>
            <a:ext cx="23561803" cy="694335"/>
          </a:xfrm>
          <a:prstGeom prst="rect">
            <a:avLst/>
          </a:prstGeom>
          <a:noFill/>
          <a:ln>
            <a:noFill/>
          </a:ln>
        </p:spPr>
        <p:txBody>
          <a:bodyPr spcFirstLastPara="1" wrap="square" lIns="78000" tIns="39000" rIns="78000" bIns="39000" anchor="ctr" anchorCtr="0">
            <a:noAutofit/>
          </a:bodyPr>
          <a:lstStyle/>
          <a:p>
            <a:pPr marL="0" marR="0" lvl="0" indent="0" algn="ctr" rtl="0">
              <a:spcBef>
                <a:spcPts val="0"/>
              </a:spcBef>
              <a:spcAft>
                <a:spcPts val="0"/>
              </a:spcAft>
              <a:buNone/>
            </a:pPr>
            <a:endParaRPr sz="4000" b="0" i="0" u="none" strike="noStrike" cap="none">
              <a:solidFill>
                <a:schemeClr val="dk1"/>
              </a:solidFill>
              <a:latin typeface="Arial"/>
              <a:ea typeface="Arial"/>
              <a:cs typeface="Arial"/>
              <a:sym typeface="Arial"/>
            </a:endParaRPr>
          </a:p>
        </p:txBody>
      </p:sp>
      <p:sp>
        <p:nvSpPr>
          <p:cNvPr id="89" name="Shape 89"/>
          <p:cNvSpPr/>
          <p:nvPr/>
        </p:nvSpPr>
        <p:spPr>
          <a:xfrm>
            <a:off x="4006158" y="1653045"/>
            <a:ext cx="17881758" cy="1236022"/>
          </a:xfrm>
          <a:prstGeom prst="rect">
            <a:avLst/>
          </a:prstGeom>
          <a:noFill/>
          <a:ln>
            <a:noFill/>
          </a:ln>
        </p:spPr>
        <p:txBody>
          <a:bodyPr spcFirstLastPara="1" wrap="square" lIns="78000" tIns="39000" rIns="78000" bIns="39000" anchor="ctr" anchorCtr="0">
            <a:noAutofit/>
          </a:bodyPr>
          <a:lstStyle/>
          <a:p>
            <a:pPr lvl="0" algn="ctr">
              <a:buClr>
                <a:schemeClr val="dk1"/>
              </a:buClr>
              <a:buSzPts val="2400"/>
            </a:pPr>
            <a:endParaRPr dirty="0"/>
          </a:p>
        </p:txBody>
      </p:sp>
      <p:sp>
        <p:nvSpPr>
          <p:cNvPr id="91" name="Shape 91"/>
          <p:cNvSpPr/>
          <p:nvPr/>
        </p:nvSpPr>
        <p:spPr>
          <a:xfrm>
            <a:off x="774165" y="28681036"/>
            <a:ext cx="23297376" cy="422880"/>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itchFamily="18" charset="0"/>
                <a:ea typeface="Arial Black"/>
                <a:cs typeface="Times New Roman" pitchFamily="18" charset="0"/>
                <a:sym typeface="Arial Black"/>
              </a:rPr>
              <a:t>References</a:t>
            </a:r>
            <a:endParaRPr>
              <a:latin typeface="Times New Roman" pitchFamily="18" charset="0"/>
              <a:cs typeface="Times New Roman" pitchFamily="18" charset="0"/>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94" name="Shape 94"/>
          <p:cNvSpPr/>
          <p:nvPr/>
        </p:nvSpPr>
        <p:spPr>
          <a:xfrm>
            <a:off x="732266" y="9750363"/>
            <a:ext cx="23381174" cy="512701"/>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itchFamily="18" charset="0"/>
                <a:ea typeface="Arial Black"/>
                <a:cs typeface="Times New Roman" pitchFamily="18" charset="0"/>
                <a:sym typeface="Arial Black"/>
              </a:rPr>
              <a:t>Results</a:t>
            </a:r>
            <a:endParaRPr sz="2400" b="1">
              <a:latin typeface="Times New Roman" pitchFamily="18" charset="0"/>
              <a:cs typeface="Times New Roman" pitchFamily="18" charset="0"/>
            </a:endParaRPr>
          </a:p>
        </p:txBody>
      </p:sp>
      <p:sp>
        <p:nvSpPr>
          <p:cNvPr id="95" name="Shape 95"/>
          <p:cNvSpPr/>
          <p:nvPr/>
        </p:nvSpPr>
        <p:spPr>
          <a:xfrm>
            <a:off x="721705" y="6556579"/>
            <a:ext cx="23346843" cy="480059"/>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smtClean="0">
                <a:solidFill>
                  <a:srgbClr val="C00000"/>
                </a:solidFill>
                <a:latin typeface="Times New Roman" pitchFamily="18" charset="0"/>
                <a:ea typeface="Arial Black"/>
                <a:cs typeface="Times New Roman" pitchFamily="18" charset="0"/>
                <a:sym typeface="Arial Black"/>
              </a:rPr>
              <a:t>Materials and Methods</a:t>
            </a:r>
            <a:r>
              <a:rPr lang="tr-TR" sz="2400" b="1" i="0" u="none" strike="noStrike" cap="none" smtClean="0">
                <a:solidFill>
                  <a:srgbClr val="C00000"/>
                </a:solidFill>
                <a:latin typeface="Times New Roman" pitchFamily="18" charset="0"/>
                <a:ea typeface="Arial Black"/>
                <a:cs typeface="Times New Roman" pitchFamily="18" charset="0"/>
                <a:sym typeface="Arial Black"/>
              </a:rPr>
              <a:t> </a:t>
            </a:r>
            <a:endParaRPr sz="2400" b="1" i="0" u="none" strike="noStrike" cap="none">
              <a:solidFill>
                <a:srgbClr val="C00000"/>
              </a:solidFill>
              <a:latin typeface="Times New Roman" pitchFamily="18" charset="0"/>
              <a:ea typeface="Arial Black"/>
              <a:cs typeface="Times New Roman" pitchFamily="18" charset="0"/>
              <a:sym typeface="Arial Black"/>
            </a:endParaRPr>
          </a:p>
        </p:txBody>
      </p:sp>
      <p:pic>
        <p:nvPicPr>
          <p:cNvPr id="98" name="Shape 98"/>
          <p:cNvPicPr preferRelativeResize="0"/>
          <p:nvPr/>
        </p:nvPicPr>
        <p:blipFill rotWithShape="1">
          <a:blip r:embed="rId3">
            <a:alphaModFix/>
          </a:blip>
          <a:srcRect/>
          <a:stretch/>
        </p:blipFill>
        <p:spPr>
          <a:xfrm>
            <a:off x="1165905" y="1558656"/>
            <a:ext cx="1701535" cy="1701535"/>
          </a:xfrm>
          <a:prstGeom prst="rect">
            <a:avLst/>
          </a:prstGeom>
          <a:noFill/>
          <a:ln>
            <a:noFill/>
          </a:ln>
        </p:spPr>
      </p:pic>
      <p:sp>
        <p:nvSpPr>
          <p:cNvPr id="4" name="Metin kutusu 3"/>
          <p:cNvSpPr txBox="1"/>
          <p:nvPr/>
        </p:nvSpPr>
        <p:spPr>
          <a:xfrm>
            <a:off x="1186013" y="9058940"/>
            <a:ext cx="184731" cy="307777"/>
          </a:xfrm>
          <a:prstGeom prst="rect">
            <a:avLst/>
          </a:prstGeom>
          <a:noFill/>
        </p:spPr>
        <p:txBody>
          <a:bodyPr wrap="none" rtlCol="0">
            <a:spAutoFit/>
          </a:bodyPr>
          <a:lstStyle/>
          <a:p>
            <a:endParaRPr lang="tr-TR"/>
          </a:p>
        </p:txBody>
      </p:sp>
      <p:sp>
        <p:nvSpPr>
          <p:cNvPr id="5" name="Metin kutusu 4"/>
          <p:cNvSpPr txBox="1"/>
          <p:nvPr/>
        </p:nvSpPr>
        <p:spPr>
          <a:xfrm>
            <a:off x="816065" y="7442039"/>
            <a:ext cx="23410638" cy="2308324"/>
          </a:xfrm>
          <a:prstGeom prst="rect">
            <a:avLst/>
          </a:prstGeom>
          <a:noFill/>
        </p:spPr>
        <p:txBody>
          <a:bodyPr wrap="square" rtlCol="0">
            <a:spAutoFit/>
          </a:bodyPr>
          <a:lstStyle/>
          <a:p>
            <a:r>
              <a:rPr lang="en-US" sz="2400">
                <a:latin typeface="Times New Roman" pitchFamily="18" charset="0"/>
                <a:cs typeface="Times New Roman" pitchFamily="18" charset="0"/>
              </a:rPr>
              <a:t>In the face of increasing anti-vaccination, we wanted to learn about the confidence and knowledge levels of mothers of children aged 0-36 months about childhood vaccines and their opinions about anti-vaccination and safety through questionnaire </a:t>
            </a:r>
            <a:r>
              <a:rPr lang="en-US" sz="2400">
                <a:latin typeface="Times New Roman" pitchFamily="18" charset="0"/>
                <a:cs typeface="Times New Roman" pitchFamily="18" charset="0"/>
              </a:rPr>
              <a:t>questions </a:t>
            </a:r>
            <a:endParaRPr lang="tr-TR" sz="2400" smtClean="0">
              <a:latin typeface="Times New Roman" pitchFamily="18" charset="0"/>
              <a:cs typeface="Times New Roman" pitchFamily="18" charset="0"/>
            </a:endParaRPr>
          </a:p>
          <a:p>
            <a:r>
              <a:rPr lang="tr-TR" sz="2400" smtClean="0">
                <a:latin typeface="Times New Roman" pitchFamily="18" charset="0"/>
                <a:cs typeface="Times New Roman" pitchFamily="18" charset="0"/>
              </a:rPr>
              <a:t>Mothers </a:t>
            </a:r>
            <a:r>
              <a:rPr lang="tr-TR" sz="2400">
                <a:latin typeface="Times New Roman" pitchFamily="18" charset="0"/>
                <a:cs typeface="Times New Roman" pitchFamily="18" charset="0"/>
              </a:rPr>
              <a:t>of </a:t>
            </a:r>
            <a:r>
              <a:rPr lang="tr-TR" sz="2400">
                <a:latin typeface="Times New Roman" pitchFamily="18" charset="0"/>
                <a:cs typeface="Times New Roman" pitchFamily="18" charset="0"/>
              </a:rPr>
              <a:t>c</a:t>
            </a:r>
            <a:r>
              <a:rPr lang="tr-TR" sz="2400" smtClean="0">
                <a:latin typeface="Times New Roman" pitchFamily="18" charset="0"/>
                <a:cs typeface="Times New Roman" pitchFamily="18" charset="0"/>
              </a:rPr>
              <a:t>hildren </a:t>
            </a:r>
            <a:r>
              <a:rPr lang="tr-TR" sz="2400">
                <a:latin typeface="Times New Roman" pitchFamily="18" charset="0"/>
                <a:cs typeface="Times New Roman" pitchFamily="18" charset="0"/>
              </a:rPr>
              <a:t>b</a:t>
            </a:r>
            <a:r>
              <a:rPr lang="tr-TR" sz="2400" smtClean="0">
                <a:latin typeface="Times New Roman" pitchFamily="18" charset="0"/>
                <a:cs typeface="Times New Roman" pitchFamily="18" charset="0"/>
              </a:rPr>
              <a:t>etween </a:t>
            </a:r>
            <a:r>
              <a:rPr lang="tr-TR" sz="2400">
                <a:latin typeface="Times New Roman" pitchFamily="18" charset="0"/>
                <a:cs typeface="Times New Roman" pitchFamily="18" charset="0"/>
              </a:rPr>
              <a:t>0-36 </a:t>
            </a:r>
            <a:r>
              <a:rPr lang="tr-TR" sz="2400" smtClean="0">
                <a:latin typeface="Times New Roman" pitchFamily="18" charset="0"/>
                <a:cs typeface="Times New Roman" pitchFamily="18" charset="0"/>
              </a:rPr>
              <a:t>months </a:t>
            </a:r>
            <a:r>
              <a:rPr lang="tr-TR" sz="2400">
                <a:latin typeface="Times New Roman" pitchFamily="18" charset="0"/>
                <a:cs typeface="Times New Roman" pitchFamily="18" charset="0"/>
              </a:rPr>
              <a:t>w</a:t>
            </a:r>
            <a:r>
              <a:rPr lang="tr-TR" sz="2400" smtClean="0">
                <a:latin typeface="Times New Roman" pitchFamily="18" charset="0"/>
                <a:cs typeface="Times New Roman" pitchFamily="18" charset="0"/>
              </a:rPr>
              <a:t>ho </a:t>
            </a:r>
            <a:r>
              <a:rPr lang="tr-TR" sz="2400">
                <a:latin typeface="Times New Roman" pitchFamily="18" charset="0"/>
                <a:cs typeface="Times New Roman" pitchFamily="18" charset="0"/>
              </a:rPr>
              <a:t>c</a:t>
            </a:r>
            <a:r>
              <a:rPr lang="tr-TR" sz="2400" smtClean="0">
                <a:latin typeface="Times New Roman" pitchFamily="18" charset="0"/>
                <a:cs typeface="Times New Roman" pitchFamily="18" charset="0"/>
              </a:rPr>
              <a:t>ame </a:t>
            </a:r>
            <a:r>
              <a:rPr lang="tr-TR" sz="2400">
                <a:latin typeface="Times New Roman" pitchFamily="18" charset="0"/>
                <a:cs typeface="Times New Roman" pitchFamily="18" charset="0"/>
              </a:rPr>
              <a:t>to Bezmialem Vakıf University Faculty of Medicine Hospital Child Health and </a:t>
            </a:r>
            <a:r>
              <a:rPr lang="tr-TR" sz="2400">
                <a:latin typeface="Times New Roman" pitchFamily="18" charset="0"/>
                <a:cs typeface="Times New Roman" pitchFamily="18" charset="0"/>
              </a:rPr>
              <a:t>Diseases </a:t>
            </a:r>
            <a:r>
              <a:rPr lang="tr-TR" sz="2400" smtClean="0">
                <a:latin typeface="Times New Roman" pitchFamily="18" charset="0"/>
                <a:cs typeface="Times New Roman" pitchFamily="18" charset="0"/>
              </a:rPr>
              <a:t>Polyclinic were </a:t>
            </a:r>
            <a:r>
              <a:rPr lang="tr-TR" sz="2400">
                <a:latin typeface="Times New Roman" pitchFamily="18" charset="0"/>
                <a:cs typeface="Times New Roman" pitchFamily="18" charset="0"/>
              </a:rPr>
              <a:t>included in </a:t>
            </a:r>
            <a:r>
              <a:rPr lang="tr-TR" sz="2400">
                <a:latin typeface="Times New Roman" pitchFamily="18" charset="0"/>
                <a:cs typeface="Times New Roman" pitchFamily="18" charset="0"/>
              </a:rPr>
              <a:t>our </a:t>
            </a:r>
            <a:r>
              <a:rPr lang="tr-TR" sz="2400" smtClean="0">
                <a:latin typeface="Times New Roman" pitchFamily="18" charset="0"/>
                <a:cs typeface="Times New Roman" pitchFamily="18" charset="0"/>
              </a:rPr>
              <a:t>study. </a:t>
            </a:r>
            <a:r>
              <a:rPr lang="tr-TR" sz="2400">
                <a:latin typeface="Times New Roman" pitchFamily="18" charset="0"/>
                <a:cs typeface="Times New Roman" pitchFamily="18" charset="0"/>
              </a:rPr>
              <a:t>After obtaining informed consent from the mothers, a questionnaire is applied. For the confidence level against vaccines; The "Vaccine Reliability Scale", whose reliability and validity of the Turkish form containing questions about the vaccine reliability, was used.When previous studies were taken as reference, using the NCSS PASS 2007 program, the sample size was determined to be at least 194 for the α = 0.05 significance level and 80% power and 70% knowledge level.</a:t>
            </a:r>
            <a:endParaRPr lang="tr-TR" sz="2400">
              <a:latin typeface="Times New Roman" pitchFamily="18" charset="0"/>
              <a:cs typeface="Times New Roman" pitchFamily="18" charset="0"/>
            </a:endParaRPr>
          </a:p>
        </p:txBody>
      </p:sp>
      <p:sp>
        <p:nvSpPr>
          <p:cNvPr id="6" name="Metin kutusu 5"/>
          <p:cNvSpPr txBox="1"/>
          <p:nvPr/>
        </p:nvSpPr>
        <p:spPr>
          <a:xfrm>
            <a:off x="923849" y="14502809"/>
            <a:ext cx="184731" cy="307777"/>
          </a:xfrm>
          <a:prstGeom prst="rect">
            <a:avLst/>
          </a:prstGeom>
          <a:noFill/>
        </p:spPr>
        <p:txBody>
          <a:bodyPr wrap="none" rtlCol="0">
            <a:spAutoFit/>
          </a:bodyPr>
          <a:lstStyle/>
          <a:p>
            <a:endParaRPr lang="tr-TR"/>
          </a:p>
        </p:txBody>
      </p:sp>
      <p:sp>
        <p:nvSpPr>
          <p:cNvPr id="7" name="Metin kutusu 6"/>
          <p:cNvSpPr txBox="1"/>
          <p:nvPr/>
        </p:nvSpPr>
        <p:spPr>
          <a:xfrm>
            <a:off x="709634" y="10487107"/>
            <a:ext cx="10684324" cy="3631763"/>
          </a:xfrm>
          <a:prstGeom prst="rect">
            <a:avLst/>
          </a:prstGeom>
          <a:noFill/>
        </p:spPr>
        <p:txBody>
          <a:bodyPr wrap="square" rtlCol="0">
            <a:spAutoFit/>
          </a:bodyPr>
          <a:lstStyle/>
          <a:p>
            <a:r>
              <a:rPr lang="tr-TR" sz="2400">
                <a:latin typeface="Times New Roman" pitchFamily="18" charset="0"/>
                <a:cs typeface="Times New Roman" pitchFamily="18" charset="0"/>
              </a:rPr>
              <a:t>Results of the questionnaire have analyzed and there have statisticly significant </a:t>
            </a:r>
            <a:r>
              <a:rPr lang="tr-TR" sz="2400">
                <a:latin typeface="Times New Roman" pitchFamily="18" charset="0"/>
                <a:cs typeface="Times New Roman" pitchFamily="18" charset="0"/>
              </a:rPr>
              <a:t>relationships </a:t>
            </a:r>
            <a:r>
              <a:rPr lang="tr-TR" sz="2400" smtClean="0">
                <a:latin typeface="Times New Roman" pitchFamily="18" charset="0"/>
                <a:cs typeface="Times New Roman" pitchFamily="18" charset="0"/>
              </a:rPr>
              <a:t>detected. First</a:t>
            </a:r>
            <a:r>
              <a:rPr lang="tr-TR" sz="2400">
                <a:latin typeface="Times New Roman" pitchFamily="18" charset="0"/>
                <a:cs typeface="Times New Roman" pitchFamily="18" charset="0"/>
              </a:rPr>
              <a:t>, level of vaccine hesitancy decrease significantly as the adequacy of communication with doctors and health employee increase (p:0.001</a:t>
            </a:r>
            <a:r>
              <a:rPr lang="tr-TR" sz="2400">
                <a:latin typeface="Times New Roman" pitchFamily="18" charset="0"/>
                <a:cs typeface="Times New Roman" pitchFamily="18" charset="0"/>
              </a:rPr>
              <a:t>). </a:t>
            </a:r>
            <a:r>
              <a:rPr lang="tr-TR" sz="2400" smtClean="0">
                <a:latin typeface="Times New Roman" pitchFamily="18" charset="0"/>
                <a:cs typeface="Times New Roman" pitchFamily="18" charset="0"/>
              </a:rPr>
              <a:t>Secondly</a:t>
            </a:r>
            <a:r>
              <a:rPr lang="tr-TR" sz="2400">
                <a:latin typeface="Times New Roman" pitchFamily="18" charset="0"/>
                <a:cs typeface="Times New Roman" pitchFamily="18" charset="0"/>
              </a:rPr>
              <a:t>, vaccine hesitancy decrease significantly as the mothers 'confidence in doctors' knowledge and competence in vaccines increase (</a:t>
            </a:r>
            <a:r>
              <a:rPr lang="tr-TR" sz="2400">
                <a:latin typeface="Times New Roman" pitchFamily="18" charset="0"/>
                <a:cs typeface="Times New Roman" pitchFamily="18" charset="0"/>
              </a:rPr>
              <a:t>p:0.001</a:t>
            </a:r>
            <a:r>
              <a:rPr lang="tr-TR" sz="2400" smtClean="0">
                <a:latin typeface="Times New Roman" pitchFamily="18" charset="0"/>
                <a:cs typeface="Times New Roman" pitchFamily="18" charset="0"/>
              </a:rPr>
              <a:t>). And thirdly, there is statisticly significant relationship (p:0.005) between vaccine hesitancy and mothers answers to ‘ do you think that you are adequately informed by the goverment about vaccines?’. Mothers who think that they are adequately informed have less vaccine hesitancy than mothers who don’t think that they are informed enough</a:t>
            </a:r>
          </a:p>
          <a:p>
            <a:endParaRPr lang="tr-TR"/>
          </a:p>
        </p:txBody>
      </p:sp>
      <p:sp>
        <p:nvSpPr>
          <p:cNvPr id="10" name="Metin kutusu 9"/>
          <p:cNvSpPr txBox="1"/>
          <p:nvPr/>
        </p:nvSpPr>
        <p:spPr>
          <a:xfrm>
            <a:off x="646914" y="4509611"/>
            <a:ext cx="22987996" cy="2585323"/>
          </a:xfrm>
          <a:prstGeom prst="rect">
            <a:avLst/>
          </a:prstGeom>
          <a:noFill/>
        </p:spPr>
        <p:txBody>
          <a:bodyPr wrap="square" rtlCol="0">
            <a:spAutoFit/>
          </a:bodyPr>
          <a:lstStyle/>
          <a:p>
            <a:r>
              <a:rPr lang="tr-TR" sz="2400">
                <a:latin typeface="Times New Roman" pitchFamily="18" charset="0"/>
                <a:cs typeface="Times New Roman" pitchFamily="18" charset="0"/>
              </a:rPr>
              <a:t>Vaccines are the most important and effective elements of preventive medicine and public health practices in improving public health. Although they are reliable products, their safety and necessity can be questioned by the society for various reasons. For many years, some circles have been skeptical of the vaccine concept; In addition to discussing its efficacy, they held vaccines responsible for some diseases of unknown etiology, arguing that they could cause serious disadvantages and as a result, they continued to systematically oppose the concept of vaccination and in time the concepts of "vaccine hesitancy-vaccine rejection" were introduced in the world </a:t>
            </a:r>
            <a:r>
              <a:rPr lang="en-US" sz="2400">
                <a:latin typeface="Times New Roman" pitchFamily="18" charset="0"/>
                <a:cs typeface="Times New Roman" pitchFamily="18" charset="0"/>
              </a:rPr>
              <a:t>and the increasing number of vaccine rejection cases caused a decrease in vaccination rates and increased the frequency of vaccine-preventable diseases</a:t>
            </a:r>
            <a:endParaRPr lang="tr-TR" sz="2400">
              <a:latin typeface="Times New Roman" pitchFamily="18" charset="0"/>
              <a:cs typeface="Times New Roman" pitchFamily="18" charset="0"/>
            </a:endParaRPr>
          </a:p>
          <a:p>
            <a:endParaRPr lang="tr-TR">
              <a:latin typeface="Times New Roman" pitchFamily="18" charset="0"/>
              <a:cs typeface="Times New Roman" pitchFamily="18" charset="0"/>
            </a:endParaRPr>
          </a:p>
          <a:p>
            <a:endParaRPr lang="tr-TR"/>
          </a:p>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2677610665"/>
              </p:ext>
            </p:extLst>
          </p:nvPr>
        </p:nvGraphicFramePr>
        <p:xfrm>
          <a:off x="816065" y="15491070"/>
          <a:ext cx="11305051" cy="6560859"/>
        </p:xfrm>
        <a:graphic>
          <a:graphicData uri="http://schemas.openxmlformats.org/drawingml/2006/table">
            <a:tbl>
              <a:tblPr>
                <a:tableStyleId>{C7893414-2D6D-44F7-A9B4-18CA096F78B6}</a:tableStyleId>
              </a:tblPr>
              <a:tblGrid>
                <a:gridCol w="2313075"/>
                <a:gridCol w="342271"/>
                <a:gridCol w="4283879"/>
                <a:gridCol w="915978"/>
                <a:gridCol w="915978"/>
                <a:gridCol w="915978"/>
                <a:gridCol w="1617892"/>
              </a:tblGrid>
              <a:tr h="847705">
                <a:tc rowSpan="2" gridSpan="3">
                  <a:txBody>
                    <a:bodyPr/>
                    <a:lstStyle/>
                    <a:p>
                      <a:pPr algn="l" fontAlgn="b"/>
                      <a:r>
                        <a:rPr lang="tr-TR" sz="1600" b="1" u="none" strike="noStrike">
                          <a:ln>
                            <a:noFill/>
                          </a:ln>
                          <a:solidFill>
                            <a:sysClr val="windowText" lastClr="000000"/>
                          </a:solidFill>
                          <a:effectLst/>
                          <a:latin typeface="Times New Roman" pitchFamily="18" charset="0"/>
                          <a:cs typeface="Times New Roman" pitchFamily="18" charset="0"/>
                        </a:rPr>
                        <a:t> </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rowSpan="2" hMerge="1">
                  <a:txBody>
                    <a:bodyPr/>
                    <a:lstStyle/>
                    <a:p>
                      <a:endParaRPr lang="tr-TR"/>
                    </a:p>
                  </a:txBody>
                  <a:tcPr/>
                </a:tc>
                <a:tc rowSpan="2" hMerge="1">
                  <a:txBody>
                    <a:bodyPr/>
                    <a:lstStyle/>
                    <a:p>
                      <a:endParaRPr lang="tr-TR"/>
                    </a:p>
                  </a:txBody>
                  <a:tcPr/>
                </a:tc>
                <a:tc gridSpan="3">
                  <a:txBody>
                    <a:bodyPr/>
                    <a:lstStyle/>
                    <a:p>
                      <a:pPr algn="ctr" fontAlgn="b"/>
                      <a:r>
                        <a:rPr lang="en-US" sz="1600" b="1" u="none" strike="noStrike">
                          <a:ln>
                            <a:noFill/>
                          </a:ln>
                          <a:solidFill>
                            <a:sysClr val="windowText" lastClr="000000"/>
                          </a:solidFill>
                          <a:effectLst/>
                          <a:latin typeface="Times New Roman" pitchFamily="18" charset="0"/>
                          <a:cs typeface="Times New Roman" pitchFamily="18" charset="0"/>
                        </a:rPr>
                        <a:t>Do you trust the competence and knowledge of doctors and hospital staff about vaccines?</a:t>
                      </a:r>
                      <a:endParaRPr lang="en-US"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hMerge="1">
                  <a:txBody>
                    <a:bodyPr/>
                    <a:lstStyle/>
                    <a:p>
                      <a:endParaRPr lang="tr-TR"/>
                    </a:p>
                  </a:txBody>
                  <a:tcPr/>
                </a:tc>
                <a:tc hMerge="1">
                  <a:txBody>
                    <a:bodyPr/>
                    <a:lstStyle/>
                    <a:p>
                      <a:endParaRPr lang="tr-TR"/>
                    </a:p>
                  </a:txBody>
                  <a:tcPr/>
                </a:tc>
                <a:tc rowSpan="2">
                  <a:txBody>
                    <a:bodyPr/>
                    <a:lstStyle/>
                    <a:p>
                      <a:pPr algn="ctr" fontAlgn="b"/>
                      <a:r>
                        <a:rPr lang="tr-TR" sz="1600" b="1" u="none" strike="noStrike">
                          <a:ln>
                            <a:noFill/>
                          </a:ln>
                          <a:solidFill>
                            <a:sysClr val="windowText" lastClr="000000"/>
                          </a:solidFill>
                          <a:effectLst/>
                          <a:latin typeface="Times New Roman" pitchFamily="18" charset="0"/>
                          <a:cs typeface="Times New Roman" pitchFamily="18" charset="0"/>
                        </a:rPr>
                        <a:t>Total</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r>
              <a:tr h="28743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fontAlgn="b"/>
                      <a:r>
                        <a:rPr lang="tr-TR" sz="1600" b="1" u="none" strike="noStrike">
                          <a:ln>
                            <a:noFill/>
                          </a:ln>
                          <a:solidFill>
                            <a:sysClr val="windowText" lastClr="000000"/>
                          </a:solidFill>
                          <a:effectLst/>
                          <a:latin typeface="Times New Roman" pitchFamily="18" charset="0"/>
                          <a:cs typeface="Times New Roman" pitchFamily="18" charset="0"/>
                        </a:rPr>
                        <a:t>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a:txBody>
                    <a:bodyPr/>
                    <a:lstStyle/>
                    <a:p>
                      <a:pPr algn="ctr" fontAlgn="b"/>
                      <a:r>
                        <a:rPr lang="tr-TR" sz="1600" b="1" u="none" strike="noStrike">
                          <a:ln>
                            <a:noFill/>
                          </a:ln>
                          <a:solidFill>
                            <a:sysClr val="windowText" lastClr="000000"/>
                          </a:solidFill>
                          <a:effectLst/>
                          <a:latin typeface="Times New Roman" pitchFamily="18" charset="0"/>
                          <a:cs typeface="Times New Roman" pitchFamily="18" charset="0"/>
                        </a:rPr>
                        <a:t>1</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a:txBody>
                    <a:bodyPr/>
                    <a:lstStyle/>
                    <a:p>
                      <a:pPr algn="ctr" fontAlgn="b"/>
                      <a:r>
                        <a:rPr lang="tr-TR" sz="1600" b="1" u="none" strike="noStrike">
                          <a:ln>
                            <a:noFill/>
                          </a:ln>
                          <a:solidFill>
                            <a:sysClr val="windowText" lastClr="000000"/>
                          </a:solidFill>
                          <a:effectLst/>
                          <a:latin typeface="Times New Roman" pitchFamily="18" charset="0"/>
                          <a:cs typeface="Times New Roman" pitchFamily="18" charset="0"/>
                        </a:rPr>
                        <a:t>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vMerge="1">
                  <a:txBody>
                    <a:bodyPr/>
                    <a:lstStyle/>
                    <a:p>
                      <a:endParaRPr lang="tr-TR"/>
                    </a:p>
                  </a:txBody>
                  <a:tcPr/>
                </a:tc>
              </a:tr>
              <a:tr h="287432">
                <a:tc rowSpan="9">
                  <a:txBody>
                    <a:bodyPr/>
                    <a:lstStyle/>
                    <a:p>
                      <a:pPr algn="l" fontAlgn="t"/>
                      <a:r>
                        <a:rPr lang="en-US" sz="1600" b="1" u="none" strike="noStrike">
                          <a:ln>
                            <a:noFill/>
                          </a:ln>
                          <a:solidFill>
                            <a:sysClr val="windowText" lastClr="000000"/>
                          </a:solidFill>
                          <a:effectLst/>
                          <a:latin typeface="Times New Roman" pitchFamily="18" charset="0"/>
                          <a:cs typeface="Times New Roman" pitchFamily="18" charset="0"/>
                        </a:rPr>
                        <a:t>Do you have any doubts about vaccines?</a:t>
                      </a:r>
                      <a:endParaRPr lang="en-US"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rowSpan="3">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Count</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28</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60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90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892796">
                <a:tc vMerge="1">
                  <a:txBody>
                    <a:bodyPr/>
                    <a:lstStyle/>
                    <a:p>
                      <a:endParaRPr lang="tr-TR"/>
                    </a:p>
                  </a:txBody>
                  <a:tcPr/>
                </a:tc>
                <a:tc vMerge="1">
                  <a:txBody>
                    <a:bodyPr/>
                    <a:lstStyle/>
                    <a:p>
                      <a:endParaRPr lang="tr-TR"/>
                    </a:p>
                  </a:txBody>
                  <a:tcPr/>
                </a:tc>
                <a:tc>
                  <a:txBody>
                    <a:bodyPr/>
                    <a:lstStyle/>
                    <a:p>
                      <a:pPr algn="l" fontAlgn="t"/>
                      <a:r>
                        <a:rPr lang="en-US" sz="1600" b="1" u="none" strike="noStrike">
                          <a:ln>
                            <a:noFill/>
                          </a:ln>
                          <a:solidFill>
                            <a:sysClr val="windowText" lastClr="000000"/>
                          </a:solidFill>
                          <a:effectLst/>
                          <a:latin typeface="Times New Roman" pitchFamily="18" charset="0"/>
                          <a:cs typeface="Times New Roman" pitchFamily="18" charset="0"/>
                        </a:rPr>
                        <a:t>% within Do you trust the competence and knowledge of doctors and hospital staff about vaccines?</a:t>
                      </a:r>
                      <a:endParaRPr lang="en-US"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9,1%</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30,8%</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71,4%</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45,7%</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87432">
                <a:tc vMerge="1">
                  <a:txBody>
                    <a:bodyPr/>
                    <a:lstStyle/>
                    <a:p>
                      <a:endParaRPr lang="tr-TR"/>
                    </a:p>
                  </a:txBody>
                  <a:tcPr/>
                </a:tc>
                <a:tc vMerge="1">
                  <a:txBody>
                    <a:bodyPr/>
                    <a:lstStyle/>
                    <a:p>
                      <a:endParaRPr lang="tr-TR"/>
                    </a:p>
                  </a:txBody>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 of Total</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14,2%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30,5%</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45,7%</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87432">
                <a:tc vMerge="1">
                  <a:txBody>
                    <a:bodyPr/>
                    <a:lstStyle/>
                    <a:p>
                      <a:endParaRPr lang="tr-TR"/>
                    </a:p>
                  </a:txBody>
                  <a:tcPr/>
                </a:tc>
                <a:tc rowSpan="3">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1</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Count</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44</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24</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72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742487">
                <a:tc vMerge="1">
                  <a:txBody>
                    <a:bodyPr/>
                    <a:lstStyle/>
                    <a:p>
                      <a:endParaRPr lang="tr-TR"/>
                    </a:p>
                  </a:txBody>
                  <a:tcPr/>
                </a:tc>
                <a:tc vMerge="1">
                  <a:txBody>
                    <a:bodyPr/>
                    <a:lstStyle/>
                    <a:p>
                      <a:endParaRPr lang="tr-TR"/>
                    </a:p>
                  </a:txBody>
                  <a:tcPr/>
                </a:tc>
                <a:tc>
                  <a:txBody>
                    <a:bodyPr/>
                    <a:lstStyle/>
                    <a:p>
                      <a:pPr algn="l" fontAlgn="t"/>
                      <a:r>
                        <a:rPr lang="en-US" sz="1600" b="1" u="none" strike="noStrike">
                          <a:ln>
                            <a:noFill/>
                          </a:ln>
                          <a:solidFill>
                            <a:sysClr val="windowText" lastClr="000000"/>
                          </a:solidFill>
                          <a:effectLst/>
                          <a:latin typeface="Times New Roman" pitchFamily="18" charset="0"/>
                          <a:cs typeface="Times New Roman" pitchFamily="18" charset="0"/>
                        </a:rPr>
                        <a:t>Do you trust the competence and knowledge of doctors and hospital staff about vaccines?</a:t>
                      </a:r>
                      <a:endParaRPr lang="en-US"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18,2%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48,4%</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28,6%</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36,5%</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87432">
                <a:tc vMerge="1">
                  <a:txBody>
                    <a:bodyPr/>
                    <a:lstStyle/>
                    <a:p>
                      <a:endParaRPr lang="tr-TR"/>
                    </a:p>
                  </a:txBody>
                  <a:tcPr/>
                </a:tc>
                <a:tc vMerge="1">
                  <a:txBody>
                    <a:bodyPr/>
                    <a:lstStyle/>
                    <a:p>
                      <a:endParaRPr lang="tr-TR"/>
                    </a:p>
                  </a:txBody>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 of Total</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22,3%</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12,2%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36,5%</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87432">
                <a:tc vMerge="1">
                  <a:txBody>
                    <a:bodyPr/>
                    <a:lstStyle/>
                    <a:p>
                      <a:endParaRPr lang="tr-TR"/>
                    </a:p>
                  </a:txBody>
                  <a:tcPr/>
                </a:tc>
                <a:tc rowSpan="3">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Count</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16</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19</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35</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713501">
                <a:tc vMerge="1">
                  <a:txBody>
                    <a:bodyPr/>
                    <a:lstStyle/>
                    <a:p>
                      <a:endParaRPr lang="tr-TR"/>
                    </a:p>
                  </a:txBody>
                  <a:tcPr/>
                </a:tc>
                <a:tc vMerge="1">
                  <a:txBody>
                    <a:bodyPr/>
                    <a:lstStyle/>
                    <a:p>
                      <a:endParaRPr lang="tr-TR"/>
                    </a:p>
                  </a:txBody>
                  <a:tcPr/>
                </a:tc>
                <a:tc>
                  <a:txBody>
                    <a:bodyPr/>
                    <a:lstStyle/>
                    <a:p>
                      <a:pPr algn="l" fontAlgn="t"/>
                      <a:r>
                        <a:rPr lang="en-US" sz="1600" b="1" u="none" strike="noStrike">
                          <a:ln>
                            <a:noFill/>
                          </a:ln>
                          <a:solidFill>
                            <a:sysClr val="windowText" lastClr="000000"/>
                          </a:solidFill>
                          <a:effectLst/>
                          <a:latin typeface="Times New Roman" pitchFamily="18" charset="0"/>
                          <a:cs typeface="Times New Roman" pitchFamily="18" charset="0"/>
                        </a:rPr>
                        <a:t>Do you trust the competence and knowledge of doctors and hospital staff about vaccines?</a:t>
                      </a:r>
                      <a:endParaRPr lang="en-US"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72,7%</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20,9%</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17,8%</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87432">
                <a:tc vMerge="1">
                  <a:txBody>
                    <a:bodyPr/>
                    <a:lstStyle/>
                    <a:p>
                      <a:endParaRPr lang="tr-TR"/>
                    </a:p>
                  </a:txBody>
                  <a:tcPr/>
                </a:tc>
                <a:tc vMerge="1">
                  <a:txBody>
                    <a:bodyPr/>
                    <a:lstStyle/>
                    <a:p>
                      <a:endParaRPr lang="tr-TR"/>
                    </a:p>
                  </a:txBody>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 of Total</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8,1%</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9,6%</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17,8%</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87432">
                <a:tc rowSpan="3" gridSpan="2">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Total</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rowSpan="3" hMerge="1">
                  <a:txBody>
                    <a:bodyPr/>
                    <a:lstStyle/>
                    <a:p>
                      <a:endParaRPr lang="tr-TR"/>
                    </a:p>
                  </a:txBody>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Count</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22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91</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84</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197</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684516">
                <a:tc gridSpan="2" vMerge="1">
                  <a:txBody>
                    <a:bodyPr/>
                    <a:lstStyle/>
                    <a:p>
                      <a:endParaRPr lang="tr-TR"/>
                    </a:p>
                  </a:txBody>
                  <a:tcPr/>
                </a:tc>
                <a:tc hMerge="1" vMerge="1">
                  <a:txBody>
                    <a:bodyPr/>
                    <a:lstStyle/>
                    <a:p>
                      <a:endParaRPr lang="tr-TR"/>
                    </a:p>
                  </a:txBody>
                  <a:tcPr/>
                </a:tc>
                <a:tc>
                  <a:txBody>
                    <a:bodyPr/>
                    <a:lstStyle/>
                    <a:p>
                      <a:pPr algn="l" fontAlgn="t"/>
                      <a:r>
                        <a:rPr lang="en-US" sz="1600" b="1" u="none" strike="noStrike">
                          <a:ln>
                            <a:noFill/>
                          </a:ln>
                          <a:solidFill>
                            <a:sysClr val="windowText" lastClr="000000"/>
                          </a:solidFill>
                          <a:effectLst/>
                          <a:latin typeface="Times New Roman" pitchFamily="18" charset="0"/>
                          <a:cs typeface="Times New Roman" pitchFamily="18" charset="0"/>
                        </a:rPr>
                        <a:t>Do you trust the competence and knowledge of doctors and hospital staff about vaccines?</a:t>
                      </a:r>
                      <a:endParaRPr lang="en-US"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100,0%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100,0%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100,0%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100,0%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380398">
                <a:tc gridSpan="2" vMerge="1">
                  <a:txBody>
                    <a:bodyPr/>
                    <a:lstStyle/>
                    <a:p>
                      <a:endParaRPr lang="tr-TR"/>
                    </a:p>
                  </a:txBody>
                  <a:tcPr/>
                </a:tc>
                <a:tc hMerge="1" vMerge="1">
                  <a:txBody>
                    <a:bodyPr/>
                    <a:lstStyle/>
                    <a:p>
                      <a:endParaRPr lang="tr-TR"/>
                    </a:p>
                  </a:txBody>
                  <a:tcPr/>
                </a:tc>
                <a:tc>
                  <a:txBody>
                    <a:bodyPr/>
                    <a:lstStyle/>
                    <a:p>
                      <a:pPr algn="l" fontAlgn="t"/>
                      <a:r>
                        <a:rPr lang="tr-TR" sz="1600" b="1" u="none" strike="noStrike">
                          <a:ln>
                            <a:noFill/>
                          </a:ln>
                          <a:solidFill>
                            <a:sysClr val="windowText" lastClr="000000"/>
                          </a:solidFill>
                          <a:effectLst/>
                          <a:latin typeface="Times New Roman" pitchFamily="18" charset="0"/>
                          <a:cs typeface="Times New Roman" pitchFamily="18" charset="0"/>
                        </a:rPr>
                        <a:t>% of Total</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11,2%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46,2%</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42,6%</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ln>
                            <a:noFill/>
                          </a:ln>
                          <a:solidFill>
                            <a:sysClr val="windowText" lastClr="000000"/>
                          </a:solidFill>
                          <a:effectLst/>
                          <a:latin typeface="Times New Roman" pitchFamily="18" charset="0"/>
                          <a:cs typeface="Times New Roman" pitchFamily="18" charset="0"/>
                        </a:rPr>
                        <a:t>100,0%</a:t>
                      </a:r>
                      <a:endParaRPr lang="tr-TR" sz="1600" b="1" i="0" u="none" strike="noStrike">
                        <a:ln>
                          <a:noFill/>
                        </a:ln>
                        <a:solidFill>
                          <a:sysClr val="windowText" lastClr="000000"/>
                        </a:solidFill>
                        <a:effectLst/>
                        <a:latin typeface="Times New Roman" pitchFamily="18" charset="0"/>
                        <a:cs typeface="Times New Roman" pitchFamily="18" charset="0"/>
                      </a:endParaRPr>
                    </a:p>
                  </a:txBody>
                  <a:tcPr marL="6350" marR="6350" marT="6350" marB="0">
                    <a:solidFill>
                      <a:schemeClr val="accent5">
                        <a:lumMod val="90000"/>
                      </a:schemeClr>
                    </a:solidFill>
                  </a:tcPr>
                </a:tc>
              </a:tr>
            </a:tbl>
          </a:graphicData>
        </a:graphic>
      </p:graphicFrame>
      <p:graphicFrame>
        <p:nvGraphicFramePr>
          <p:cNvPr id="12" name="Tablo 11"/>
          <p:cNvGraphicFramePr>
            <a:graphicFrameLocks noGrp="1"/>
          </p:cNvGraphicFramePr>
          <p:nvPr>
            <p:extLst>
              <p:ext uri="{D42A27DB-BD31-4B8C-83A1-F6EECF244321}">
                <p14:modId xmlns:p14="http://schemas.microsoft.com/office/powerpoint/2010/main" val="2543255029"/>
              </p:ext>
            </p:extLst>
          </p:nvPr>
        </p:nvGraphicFramePr>
        <p:xfrm>
          <a:off x="12999216" y="18989045"/>
          <a:ext cx="11048066" cy="6240616"/>
        </p:xfrm>
        <a:graphic>
          <a:graphicData uri="http://schemas.openxmlformats.org/drawingml/2006/table">
            <a:tbl>
              <a:tblPr>
                <a:tableStyleId>{C7893414-2D6D-44F7-A9B4-18CA096F78B6}</a:tableStyleId>
              </a:tblPr>
              <a:tblGrid>
                <a:gridCol w="2190416"/>
                <a:gridCol w="403928"/>
                <a:gridCol w="4272760"/>
                <a:gridCol w="925985"/>
                <a:gridCol w="925985"/>
                <a:gridCol w="925985"/>
                <a:gridCol w="1403007"/>
              </a:tblGrid>
              <a:tr h="1130707">
                <a:tc rowSpan="2" gridSpan="3">
                  <a:txBody>
                    <a:bodyPr/>
                    <a:lstStyle/>
                    <a:p>
                      <a:pPr algn="l" fontAlgn="b"/>
                      <a:r>
                        <a:rPr lang="tr-TR" sz="1600" b="1" u="none" strike="noStrike">
                          <a:effectLst/>
                          <a:latin typeface="Times New Roman" pitchFamily="18" charset="0"/>
                          <a:cs typeface="Times New Roman" pitchFamily="18" charset="0"/>
                        </a:rPr>
                        <a:t> </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rowSpan="2" hMerge="1">
                  <a:txBody>
                    <a:bodyPr/>
                    <a:lstStyle/>
                    <a:p>
                      <a:endParaRPr lang="tr-TR"/>
                    </a:p>
                  </a:txBody>
                  <a:tcPr/>
                </a:tc>
                <a:tc rowSpan="2" hMerge="1">
                  <a:txBody>
                    <a:bodyPr/>
                    <a:lstStyle/>
                    <a:p>
                      <a:endParaRPr lang="tr-TR"/>
                    </a:p>
                  </a:txBody>
                  <a:tcPr/>
                </a:tc>
                <a:tc gridSpan="3">
                  <a:txBody>
                    <a:bodyPr/>
                    <a:lstStyle/>
                    <a:p>
                      <a:pPr algn="ctr" fontAlgn="b"/>
                      <a:r>
                        <a:rPr lang="en-US" sz="1600" b="1" u="none" strike="noStrike">
                          <a:effectLst/>
                          <a:latin typeface="Times New Roman" pitchFamily="18" charset="0"/>
                          <a:cs typeface="Times New Roman" pitchFamily="18" charset="0"/>
                        </a:rPr>
                        <a:t>Do you think you are adequately informed by the government about childhood vaccinations?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hMerge="1">
                  <a:txBody>
                    <a:bodyPr/>
                    <a:lstStyle/>
                    <a:p>
                      <a:endParaRPr lang="tr-TR"/>
                    </a:p>
                  </a:txBody>
                  <a:tcPr/>
                </a:tc>
                <a:tc hMerge="1">
                  <a:txBody>
                    <a:bodyPr/>
                    <a:lstStyle/>
                    <a:p>
                      <a:endParaRPr lang="tr-TR"/>
                    </a:p>
                  </a:txBody>
                  <a:tcPr/>
                </a:tc>
                <a:tc rowSpan="2">
                  <a:txBody>
                    <a:bodyPr/>
                    <a:lstStyle/>
                    <a:p>
                      <a:pPr algn="ctr" fontAlgn="b"/>
                      <a:r>
                        <a:rPr lang="tr-TR" sz="1600" b="1" u="none" strike="noStrike">
                          <a:effectLst/>
                          <a:latin typeface="Times New Roman" pitchFamily="18" charset="0"/>
                          <a:cs typeface="Times New Roman" pitchFamily="18" charset="0"/>
                        </a:rPr>
                        <a:t>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03200">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fontAlgn="b"/>
                      <a:r>
                        <a:rPr lang="tr-TR" sz="1600" b="1" u="none" strike="noStrike">
                          <a:effectLst/>
                          <a:latin typeface="Times New Roman" pitchFamily="18" charset="0"/>
                          <a:cs typeface="Times New Roman" pitchFamily="18" charset="0"/>
                        </a:rPr>
                        <a:t>0</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ctr" fontAlgn="b"/>
                      <a:r>
                        <a:rPr lang="tr-TR" sz="1600" b="1" u="none" strike="noStrike">
                          <a:effectLst/>
                          <a:latin typeface="Times New Roman" pitchFamily="18" charset="0"/>
                          <a:cs typeface="Times New Roman" pitchFamily="18" charset="0"/>
                        </a:rPr>
                        <a:t>1</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ctr" fontAlgn="b"/>
                      <a:r>
                        <a:rPr lang="tr-TR" sz="1600" b="1" u="none" strike="noStrike">
                          <a:effectLst/>
                          <a:latin typeface="Times New Roman" pitchFamily="18" charset="0"/>
                          <a:cs typeface="Times New Roman" pitchFamily="18" charset="0"/>
                        </a:rPr>
                        <a:t>2</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vMerge="1">
                  <a:txBody>
                    <a:bodyPr/>
                    <a:lstStyle/>
                    <a:p>
                      <a:endParaRPr lang="tr-TR"/>
                    </a:p>
                  </a:txBody>
                  <a:tcPr/>
                </a:tc>
              </a:tr>
              <a:tr h="217805">
                <a:tc rowSpan="9">
                  <a:txBody>
                    <a:bodyPr/>
                    <a:lstStyle/>
                    <a:p>
                      <a:pPr algn="l" fontAlgn="t"/>
                      <a:r>
                        <a:rPr lang="en-US" sz="1600" b="1" u="none" strike="noStrike">
                          <a:effectLst/>
                          <a:latin typeface="Times New Roman" pitchFamily="18" charset="0"/>
                          <a:cs typeface="Times New Roman" pitchFamily="18" charset="0"/>
                        </a:rPr>
                        <a:t>Do you have any doubts about vaccines?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rowSpan="3">
                  <a:txBody>
                    <a:bodyPr/>
                    <a:lstStyle/>
                    <a:p>
                      <a:pPr algn="l" fontAlgn="t"/>
                      <a:r>
                        <a:rPr lang="tr-TR" sz="1600" b="1" u="none" strike="noStrike">
                          <a:effectLst/>
                          <a:latin typeface="Times New Roman" pitchFamily="18" charset="0"/>
                          <a:cs typeface="Times New Roman" pitchFamily="18" charset="0"/>
                        </a:rPr>
                        <a:t>0</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33</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31</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90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665546">
                <a:tc vMerge="1">
                  <a:txBody>
                    <a:bodyPr/>
                    <a:lstStyle/>
                    <a:p>
                      <a:endParaRPr lang="tr-TR"/>
                    </a:p>
                  </a:txBody>
                  <a:tcPr/>
                </a:tc>
                <a:tc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 within Do you think you are adequately informed by the government about childhood vaccinations?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62,0%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17805">
                <a:tc vMerge="1">
                  <a:txBody>
                    <a:bodyPr/>
                    <a:lstStyle/>
                    <a:p>
                      <a:endParaRPr lang="tr-TR"/>
                    </a:p>
                  </a:txBody>
                  <a:tcPr/>
                </a:tc>
                <a:tc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16,8%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13,2%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15,7%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17805">
                <a:tc vMerge="1">
                  <a:txBody>
                    <a:bodyPr/>
                    <a:lstStyle/>
                    <a:p>
                      <a:endParaRPr lang="tr-TR"/>
                    </a:p>
                  </a:txBody>
                  <a:tcPr/>
                </a:tc>
                <a:tc rowSpan="3">
                  <a:txBody>
                    <a:bodyPr/>
                    <a:lstStyle/>
                    <a:p>
                      <a:pPr algn="l" fontAlgn="t"/>
                      <a:r>
                        <a:rPr lang="tr-TR" sz="1600" b="1" u="none" strike="noStrike">
                          <a:effectLst/>
                          <a:latin typeface="Times New Roman" pitchFamily="18" charset="0"/>
                          <a:cs typeface="Times New Roman" pitchFamily="18" charset="0"/>
                        </a:rPr>
                        <a:t>1</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33</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13</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72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654263">
                <a:tc vMerge="1">
                  <a:txBody>
                    <a:bodyPr/>
                    <a:lstStyle/>
                    <a:p>
                      <a:endParaRPr lang="tr-TR"/>
                    </a:p>
                  </a:txBody>
                  <a:tcPr/>
                </a:tc>
                <a:tc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Do you think you are adequately informed by the government about childhood vaccinations?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26,0%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17805">
                <a:tc vMerge="1">
                  <a:txBody>
                    <a:bodyPr/>
                    <a:lstStyle/>
                    <a:p>
                      <a:endParaRPr lang="tr-TR"/>
                    </a:p>
                  </a:txBody>
                  <a:tcPr/>
                </a:tc>
                <a:tc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16,8%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13,2%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6,6%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17805">
                <a:tc vMerge="1">
                  <a:txBody>
                    <a:bodyPr/>
                    <a:lstStyle/>
                    <a:p>
                      <a:endParaRPr lang="tr-TR"/>
                    </a:p>
                  </a:txBody>
                  <a:tcPr/>
                </a:tc>
                <a:tc rowSpan="3">
                  <a:txBody>
                    <a:bodyPr/>
                    <a:lstStyle/>
                    <a:p>
                      <a:pPr algn="l" fontAlgn="t"/>
                      <a:r>
                        <a:rPr lang="tr-TR" sz="1600" b="1" u="none" strike="noStrike">
                          <a:effectLst/>
                          <a:latin typeface="Times New Roman" pitchFamily="18" charset="0"/>
                          <a:cs typeface="Times New Roman" pitchFamily="18" charset="0"/>
                        </a:rPr>
                        <a:t>2</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770572">
                <a:tc vMerge="1">
                  <a:txBody>
                    <a:bodyPr/>
                    <a:lstStyle/>
                    <a:p>
                      <a:endParaRPr lang="tr-TR"/>
                    </a:p>
                  </a:txBody>
                  <a:tcPr/>
                </a:tc>
                <a:tc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Do you think you are adequately informed by the government about childhood vaccinations?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26,7%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8,8%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12,0%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17,8%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0">
                <a:tc vMerge="1">
                  <a:txBody>
                    <a:bodyPr/>
                    <a:lstStyle/>
                    <a:p>
                      <a:endParaRPr lang="tr-TR"/>
                    </a:p>
                  </a:txBody>
                  <a:tcPr/>
                </a:tc>
                <a:tc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12,2%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17,8%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17805">
                <a:tc rowSpan="3" gridSpan="2">
                  <a:txBody>
                    <a:bodyPr/>
                    <a:lstStyle/>
                    <a:p>
                      <a:pPr algn="l" fontAlgn="t"/>
                      <a:r>
                        <a:rPr lang="tr-TR" sz="1600" b="1" u="none" strike="noStrike">
                          <a:effectLst/>
                          <a:latin typeface="Times New Roman" pitchFamily="18" charset="0"/>
                          <a:cs typeface="Times New Roman" pitchFamily="18" charset="0"/>
                        </a:rPr>
                        <a:t>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rowSpan="3" h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90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57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50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197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695494">
                <a:tc gridSpan="2" vMerge="1">
                  <a:txBody>
                    <a:bodyPr/>
                    <a:lstStyle/>
                    <a:p>
                      <a:endParaRPr lang="tr-TR"/>
                    </a:p>
                  </a:txBody>
                  <a:tcPr/>
                </a:tc>
                <a:tc hMerge="1"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Do you think you are adequately informed by the government about childhood vaccinations?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r h="217805">
                <a:tc gridSpan="2" vMerge="1">
                  <a:txBody>
                    <a:bodyPr/>
                    <a:lstStyle/>
                    <a:p>
                      <a:endParaRPr lang="tr-TR"/>
                    </a:p>
                  </a:txBody>
                  <a:tcPr/>
                </a:tc>
                <a:tc hMerge="1"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28,9%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25,4%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r>
            </a:tbl>
          </a:graphicData>
        </a:graphic>
      </p:graphicFrame>
      <p:sp>
        <p:nvSpPr>
          <p:cNvPr id="13" name="Metin kutusu 12"/>
          <p:cNvSpPr txBox="1"/>
          <p:nvPr/>
        </p:nvSpPr>
        <p:spPr>
          <a:xfrm>
            <a:off x="12966914" y="18202940"/>
            <a:ext cx="3317359" cy="307777"/>
          </a:xfrm>
          <a:prstGeom prst="rect">
            <a:avLst/>
          </a:prstGeom>
          <a:noFill/>
        </p:spPr>
        <p:txBody>
          <a:bodyPr wrap="square" rtlCol="0">
            <a:spAutoFit/>
          </a:bodyPr>
          <a:lstStyle/>
          <a:p>
            <a:r>
              <a:rPr lang="tr-TR"/>
              <a:t>Table 1.: Chi-Square Tests</a:t>
            </a:r>
          </a:p>
        </p:txBody>
      </p:sp>
      <p:sp>
        <p:nvSpPr>
          <p:cNvPr id="14" name="Metin kutusu 13"/>
          <p:cNvSpPr txBox="1"/>
          <p:nvPr/>
        </p:nvSpPr>
        <p:spPr>
          <a:xfrm>
            <a:off x="1165905" y="22328372"/>
            <a:ext cx="184731" cy="307777"/>
          </a:xfrm>
          <a:prstGeom prst="rect">
            <a:avLst/>
          </a:prstGeom>
          <a:noFill/>
        </p:spPr>
        <p:txBody>
          <a:bodyPr wrap="none" rtlCol="0">
            <a:spAutoFit/>
          </a:bodyPr>
          <a:lstStyle/>
          <a:p>
            <a:endParaRPr lang="tr-TR"/>
          </a:p>
        </p:txBody>
      </p:sp>
      <p:sp>
        <p:nvSpPr>
          <p:cNvPr id="15" name="Metin kutusu 14"/>
          <p:cNvSpPr txBox="1"/>
          <p:nvPr/>
        </p:nvSpPr>
        <p:spPr>
          <a:xfrm>
            <a:off x="646913" y="22482260"/>
            <a:ext cx="6355476" cy="307777"/>
          </a:xfrm>
          <a:prstGeom prst="rect">
            <a:avLst/>
          </a:prstGeom>
          <a:noFill/>
        </p:spPr>
        <p:txBody>
          <a:bodyPr wrap="square" rtlCol="0">
            <a:spAutoFit/>
          </a:bodyPr>
          <a:lstStyle/>
          <a:p>
            <a:r>
              <a:rPr lang="tr-TR" smtClean="0"/>
              <a:t>:Table 2:Chi-Square </a:t>
            </a:r>
            <a:r>
              <a:rPr lang="tr-TR"/>
              <a:t>Tests</a:t>
            </a:r>
          </a:p>
        </p:txBody>
      </p:sp>
      <p:sp>
        <p:nvSpPr>
          <p:cNvPr id="16" name="Metin kutusu 15"/>
          <p:cNvSpPr txBox="1"/>
          <p:nvPr/>
        </p:nvSpPr>
        <p:spPr>
          <a:xfrm>
            <a:off x="4193952" y="24636204"/>
            <a:ext cx="184731" cy="307777"/>
          </a:xfrm>
          <a:prstGeom prst="rect">
            <a:avLst/>
          </a:prstGeom>
          <a:noFill/>
        </p:spPr>
        <p:txBody>
          <a:bodyPr wrap="none" rtlCol="0">
            <a:spAutoFit/>
          </a:bodyPr>
          <a:lstStyle/>
          <a:p>
            <a:endParaRPr lang="tr-TR"/>
          </a:p>
        </p:txBody>
      </p:sp>
      <p:sp>
        <p:nvSpPr>
          <p:cNvPr id="17" name="Metin kutusu 16"/>
          <p:cNvSpPr txBox="1"/>
          <p:nvPr/>
        </p:nvSpPr>
        <p:spPr>
          <a:xfrm>
            <a:off x="12966914" y="25625599"/>
            <a:ext cx="4550735" cy="307777"/>
          </a:xfrm>
          <a:prstGeom prst="rect">
            <a:avLst/>
          </a:prstGeom>
          <a:noFill/>
        </p:spPr>
        <p:txBody>
          <a:bodyPr wrap="square" rtlCol="0">
            <a:spAutoFit/>
          </a:bodyPr>
          <a:lstStyle/>
          <a:p>
            <a:r>
              <a:rPr lang="tr-TR" smtClean="0"/>
              <a:t>Table 3: Chi Square  Tests</a:t>
            </a:r>
            <a:endParaRPr lang="tr-TR"/>
          </a:p>
        </p:txBody>
      </p:sp>
      <p:sp>
        <p:nvSpPr>
          <p:cNvPr id="18" name="Metin kutusu 17"/>
          <p:cNvSpPr txBox="1"/>
          <p:nvPr/>
        </p:nvSpPr>
        <p:spPr>
          <a:xfrm>
            <a:off x="816065" y="27155553"/>
            <a:ext cx="22346074" cy="830997"/>
          </a:xfrm>
          <a:prstGeom prst="rect">
            <a:avLst/>
          </a:prstGeom>
          <a:noFill/>
        </p:spPr>
        <p:txBody>
          <a:bodyPr wrap="square" rtlCol="0">
            <a:spAutoFit/>
          </a:bodyPr>
          <a:lstStyle/>
          <a:p>
            <a:r>
              <a:rPr lang="tr-TR" sz="2400">
                <a:latin typeface="Times New Roman" pitchFamily="18" charset="0"/>
                <a:cs typeface="Times New Roman" pitchFamily="18" charset="0"/>
              </a:rPr>
              <a:t>The results of the questionnaire study show that mothers’ quality of communication with doctors, confidence in doctors’ knowledge, competence and lastly  informing by the goverments are important factors that they affect directly the level of vaccine hesitancy </a:t>
            </a:r>
            <a:r>
              <a:rPr lang="tr-TR" sz="2400">
                <a:latin typeface="Times New Roman" pitchFamily="18" charset="0"/>
                <a:cs typeface="Times New Roman" pitchFamily="18" charset="0"/>
              </a:rPr>
              <a:t>of </a:t>
            </a:r>
            <a:r>
              <a:rPr lang="tr-TR" sz="2400" smtClean="0">
                <a:latin typeface="Times New Roman" pitchFamily="18" charset="0"/>
                <a:cs typeface="Times New Roman" pitchFamily="18" charset="0"/>
              </a:rPr>
              <a:t>mothers.</a:t>
            </a:r>
          </a:p>
        </p:txBody>
      </p:sp>
      <p:sp>
        <p:nvSpPr>
          <p:cNvPr id="20" name="Metin kutusu 19"/>
          <p:cNvSpPr txBox="1"/>
          <p:nvPr/>
        </p:nvSpPr>
        <p:spPr>
          <a:xfrm>
            <a:off x="1349479" y="29388391"/>
            <a:ext cx="22697803" cy="2308324"/>
          </a:xfrm>
          <a:prstGeom prst="rect">
            <a:avLst/>
          </a:prstGeom>
          <a:noFill/>
        </p:spPr>
        <p:txBody>
          <a:bodyPr wrap="square" rtlCol="0">
            <a:spAutoFit/>
          </a:bodyPr>
          <a:lstStyle/>
          <a:p>
            <a:r>
              <a:rPr lang="tr-TR" sz="2400">
                <a:latin typeface="Times New Roman" pitchFamily="18" charset="0"/>
                <a:cs typeface="Times New Roman" pitchFamily="18" charset="0"/>
              </a:rPr>
              <a:t>1.Larsona HJ., Jarrett C., Schulz WS, Chaudhuri M., Zhouc Y., Dube E., Schuster M., MacDonaldf NE.,Wilsona R., the SAGE Working Group on Vaccine Hesitancy. Measuring vaccine hesitancy: The development of a survey tool. Vaccine 33(2015)4165–4175</a:t>
            </a:r>
            <a:endParaRPr lang="tr-TR" sz="2400" b="1">
              <a:latin typeface="Times New Roman" pitchFamily="18" charset="0"/>
              <a:cs typeface="Times New Roman" pitchFamily="18" charset="0"/>
            </a:endParaRPr>
          </a:p>
          <a:p>
            <a:r>
              <a:rPr lang="tr-TR" sz="2400">
                <a:latin typeface="Times New Roman" pitchFamily="18" charset="0"/>
                <a:cs typeface="Times New Roman" pitchFamily="18" charset="0"/>
              </a:rPr>
              <a:t>2. Henrikson NB, Anderson ML, Opel DJ, Dunn J Marcuse EK, Grossman DC; Longitudinal Trends in Vaccine Hesitancy in a Cohort of Mothers Surveyed in Washington State, 2013-2015; Public Health Rep. 2017 Jul/Aug;132(4):451-454. doi: 10.1177/0033354917711175. Epub 2017 Jun 6.</a:t>
            </a:r>
            <a:endParaRPr lang="tr-TR" sz="2400" b="1">
              <a:latin typeface="Times New Roman" pitchFamily="18" charset="0"/>
              <a:cs typeface="Times New Roman" pitchFamily="18" charset="0"/>
            </a:endParaRPr>
          </a:p>
          <a:p>
            <a:r>
              <a:rPr lang="tr-TR" sz="2400">
                <a:latin typeface="Times New Roman" pitchFamily="18" charset="0"/>
                <a:cs typeface="Times New Roman" pitchFamily="18" charset="0"/>
              </a:rPr>
              <a:t>3.  McKee, PharmD and Kristin Bohannon BS; Exploring the Reasons Behind Parental Refusalof Vaccines; J Pediatr Pharmacol Ther 2016;21(2):104–109.</a:t>
            </a:r>
            <a:endParaRPr lang="tr-TR" sz="2400" b="1">
              <a:latin typeface="Times New Roman" pitchFamily="18" charset="0"/>
              <a:cs typeface="Times New Roman" pitchFamily="18" charset="0"/>
            </a:endParaRPr>
          </a:p>
          <a:p>
            <a:r>
              <a:rPr lang="tr-TR" sz="2400">
                <a:latin typeface="Times New Roman" pitchFamily="18" charset="0"/>
                <a:cs typeface="Times New Roman" pitchFamily="18" charset="0"/>
              </a:rPr>
              <a:t>4.  Kutlu R. Çocukluk Çağı Aşıları; Childhood Vaccinations; Turkiye Klinikleri J Fam Med-Special Topics 2017;8(5):311–8.</a:t>
            </a:r>
            <a:endParaRPr lang="tr-TR" sz="2400" b="1">
              <a:latin typeface="Times New Roman" pitchFamily="18" charset="0"/>
              <a:cs typeface="Times New Roman" pitchFamily="18" charset="0"/>
            </a:endParaRPr>
          </a:p>
        </p:txBody>
      </p:sp>
      <p:graphicFrame>
        <p:nvGraphicFramePr>
          <p:cNvPr id="23" name="Tablo 22"/>
          <p:cNvGraphicFramePr>
            <a:graphicFrameLocks noGrp="1"/>
          </p:cNvGraphicFramePr>
          <p:nvPr>
            <p:extLst>
              <p:ext uri="{D42A27DB-BD31-4B8C-83A1-F6EECF244321}">
                <p14:modId xmlns:p14="http://schemas.microsoft.com/office/powerpoint/2010/main" val="2088195100"/>
              </p:ext>
            </p:extLst>
          </p:nvPr>
        </p:nvGraphicFramePr>
        <p:xfrm>
          <a:off x="12947038" y="11674548"/>
          <a:ext cx="11040013" cy="6358271"/>
        </p:xfrm>
        <a:graphic>
          <a:graphicData uri="http://schemas.openxmlformats.org/drawingml/2006/table">
            <a:tbl>
              <a:tblPr>
                <a:tableStyleId>{C7893414-2D6D-44F7-A9B4-18CA096F78B6}</a:tableStyleId>
              </a:tblPr>
              <a:tblGrid>
                <a:gridCol w="2318347"/>
                <a:gridCol w="354457"/>
                <a:gridCol w="4282236"/>
                <a:gridCol w="918065"/>
                <a:gridCol w="918065"/>
                <a:gridCol w="918065"/>
                <a:gridCol w="1330778"/>
              </a:tblGrid>
              <a:tr h="983040">
                <a:tc rowSpan="2" gridSpan="3">
                  <a:txBody>
                    <a:bodyPr/>
                    <a:lstStyle/>
                    <a:p>
                      <a:pPr algn="l" fontAlgn="b"/>
                      <a:r>
                        <a:rPr lang="tr-TR" sz="1600" b="1" u="none" strike="noStrike">
                          <a:effectLst/>
                          <a:latin typeface="Times New Roman" pitchFamily="18" charset="0"/>
                          <a:cs typeface="Times New Roman" pitchFamily="18" charset="0"/>
                        </a:rPr>
                        <a:t> </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rowSpan="2" hMerge="1">
                  <a:txBody>
                    <a:bodyPr/>
                    <a:lstStyle/>
                    <a:p>
                      <a:endParaRPr lang="tr-TR"/>
                    </a:p>
                  </a:txBody>
                  <a:tcPr/>
                </a:tc>
                <a:tc rowSpan="2" hMerge="1">
                  <a:txBody>
                    <a:bodyPr/>
                    <a:lstStyle/>
                    <a:p>
                      <a:endParaRPr lang="tr-TR"/>
                    </a:p>
                  </a:txBody>
                  <a:tcPr/>
                </a:tc>
                <a:tc gridSpan="3">
                  <a:txBody>
                    <a:bodyPr/>
                    <a:lstStyle/>
                    <a:p>
                      <a:pPr algn="ctr" fontAlgn="b"/>
                      <a:r>
                        <a:rPr lang="en-US" sz="1600" b="1" u="none" strike="noStrike">
                          <a:effectLst/>
                          <a:latin typeface="Times New Roman" pitchFamily="18" charset="0"/>
                          <a:cs typeface="Times New Roman" pitchFamily="18" charset="0"/>
                        </a:rPr>
                        <a:t>Do you think that doctors and health workers communicate enough with you?</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hMerge="1">
                  <a:txBody>
                    <a:bodyPr/>
                    <a:lstStyle/>
                    <a:p>
                      <a:endParaRPr lang="tr-TR"/>
                    </a:p>
                  </a:txBody>
                  <a:tcPr/>
                </a:tc>
                <a:tc hMerge="1">
                  <a:txBody>
                    <a:bodyPr/>
                    <a:lstStyle/>
                    <a:p>
                      <a:endParaRPr lang="tr-TR"/>
                    </a:p>
                  </a:txBody>
                  <a:tcPr/>
                </a:tc>
                <a:tc rowSpan="2">
                  <a:txBody>
                    <a:bodyPr/>
                    <a:lstStyle/>
                    <a:p>
                      <a:pPr algn="ctr" fontAlgn="b"/>
                      <a:r>
                        <a:rPr lang="tr-TR" sz="1600" b="1" u="none" strike="noStrike">
                          <a:effectLst/>
                          <a:latin typeface="Times New Roman" pitchFamily="18" charset="0"/>
                          <a:cs typeface="Times New Roman" pitchFamily="18" charset="0"/>
                        </a:rPr>
                        <a:t>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r>
              <a:tr h="27149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fontAlgn="b"/>
                      <a:r>
                        <a:rPr lang="tr-TR" sz="1600" b="1" u="none" strike="noStrike">
                          <a:effectLst/>
                          <a:latin typeface="Times New Roman" pitchFamily="18" charset="0"/>
                          <a:cs typeface="Times New Roman" pitchFamily="18" charset="0"/>
                        </a:rPr>
                        <a:t>0</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a:txBody>
                    <a:bodyPr/>
                    <a:lstStyle/>
                    <a:p>
                      <a:pPr algn="ctr" fontAlgn="b"/>
                      <a:r>
                        <a:rPr lang="tr-TR" sz="1600" b="1" u="none" strike="noStrike">
                          <a:effectLst/>
                          <a:latin typeface="Times New Roman" pitchFamily="18" charset="0"/>
                          <a:cs typeface="Times New Roman" pitchFamily="18" charset="0"/>
                        </a:rPr>
                        <a:t>1</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a:txBody>
                    <a:bodyPr/>
                    <a:lstStyle/>
                    <a:p>
                      <a:pPr algn="ctr" fontAlgn="b"/>
                      <a:r>
                        <a:rPr lang="tr-TR" sz="1600" b="1" u="none" strike="noStrike">
                          <a:effectLst/>
                          <a:latin typeface="Times New Roman" pitchFamily="18" charset="0"/>
                          <a:cs typeface="Times New Roman" pitchFamily="18" charset="0"/>
                        </a:rPr>
                        <a:t>2</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nchor="b">
                    <a:solidFill>
                      <a:schemeClr val="accent5">
                        <a:lumMod val="90000"/>
                      </a:schemeClr>
                    </a:solidFill>
                  </a:tcPr>
                </a:tc>
                <a:tc vMerge="1">
                  <a:txBody>
                    <a:bodyPr/>
                    <a:lstStyle/>
                    <a:p>
                      <a:endParaRPr lang="tr-TR"/>
                    </a:p>
                  </a:txBody>
                  <a:tcPr/>
                </a:tc>
              </a:tr>
              <a:tr h="271497">
                <a:tc rowSpan="9">
                  <a:txBody>
                    <a:bodyPr/>
                    <a:lstStyle/>
                    <a:p>
                      <a:pPr algn="l" fontAlgn="t"/>
                      <a:r>
                        <a:rPr lang="en-US" sz="1600" b="1" u="none" strike="noStrike">
                          <a:effectLst/>
                          <a:latin typeface="Times New Roman" pitchFamily="18" charset="0"/>
                          <a:cs typeface="Times New Roman" pitchFamily="18" charset="0"/>
                        </a:rPr>
                        <a:t>Do you have any doubts about vaccines?</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rowSpan="3">
                  <a:txBody>
                    <a:bodyPr/>
                    <a:lstStyle/>
                    <a:p>
                      <a:pPr algn="l" fontAlgn="t"/>
                      <a:r>
                        <a:rPr lang="tr-TR" sz="1600" b="1" u="none" strike="noStrike">
                          <a:effectLst/>
                          <a:latin typeface="Times New Roman" pitchFamily="18" charset="0"/>
                          <a:cs typeface="Times New Roman" pitchFamily="18" charset="0"/>
                        </a:rPr>
                        <a:t>0</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54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89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690857">
                <a:tc vMerge="1">
                  <a:txBody>
                    <a:bodyPr/>
                    <a:lstStyle/>
                    <a:p>
                      <a:endParaRPr lang="tr-TR"/>
                    </a:p>
                  </a:txBody>
                  <a:tcPr/>
                </a:tc>
                <a:tc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 withinDo you think that doctors and health workers communicate enough with you?</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27,0%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37,9%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58,7%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71497">
                <a:tc vMerge="1">
                  <a:txBody>
                    <a:bodyPr/>
                    <a:lstStyle/>
                    <a:p>
                      <a:endParaRPr lang="tr-TR"/>
                    </a:p>
                  </a:txBody>
                  <a:tcPr/>
                </a:tc>
                <a:tc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5,1%</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12,8%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27,7%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45,6%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71497">
                <a:tc vMerge="1">
                  <a:txBody>
                    <a:bodyPr/>
                    <a:lstStyle/>
                    <a:p>
                      <a:endParaRPr lang="tr-TR"/>
                    </a:p>
                  </a:txBody>
                  <a:tcPr/>
                </a:tc>
                <a:tc rowSpan="3">
                  <a:txBody>
                    <a:bodyPr/>
                    <a:lstStyle/>
                    <a:p>
                      <a:pPr algn="l" fontAlgn="t"/>
                      <a:r>
                        <a:rPr lang="tr-TR" sz="1600" b="1" u="none" strike="noStrike">
                          <a:effectLst/>
                          <a:latin typeface="Times New Roman" pitchFamily="18" charset="0"/>
                          <a:cs typeface="Times New Roman" pitchFamily="18" charset="0"/>
                        </a:rPr>
                        <a:t>1</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13</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31</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71</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675981">
                <a:tc vMerge="1">
                  <a:txBody>
                    <a:bodyPr/>
                    <a:lstStyle/>
                    <a:p>
                      <a:endParaRPr lang="tr-TR"/>
                    </a:p>
                  </a:txBody>
                  <a:tcPr/>
                </a:tc>
                <a:tc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Do you think that doctors and health workers communicate enough with you?</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35,1%</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40,9%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33,7%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71497">
                <a:tc vMerge="1">
                  <a:txBody>
                    <a:bodyPr/>
                    <a:lstStyle/>
                    <a:p>
                      <a:endParaRPr lang="tr-TR"/>
                    </a:p>
                  </a:txBody>
                  <a:tcPr/>
                </a:tc>
                <a:tc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6,7%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13,8%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15,9%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71497">
                <a:tc vMerge="1">
                  <a:txBody>
                    <a:bodyPr/>
                    <a:lstStyle/>
                    <a:p>
                      <a:endParaRPr lang="tr-TR"/>
                    </a:p>
                  </a:txBody>
                  <a:tcPr/>
                </a:tc>
                <a:tc rowSpan="3">
                  <a:txBody>
                    <a:bodyPr/>
                    <a:lstStyle/>
                    <a:p>
                      <a:pPr algn="l" fontAlgn="t"/>
                      <a:r>
                        <a:rPr lang="tr-TR" sz="1600" b="1" u="none" strike="noStrike">
                          <a:effectLst/>
                          <a:latin typeface="Times New Roman" pitchFamily="18" charset="0"/>
                          <a:cs typeface="Times New Roman" pitchFamily="18" charset="0"/>
                        </a:rPr>
                        <a:t>2</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14</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712431">
                <a:tc vMerge="1">
                  <a:txBody>
                    <a:bodyPr/>
                    <a:lstStyle/>
                    <a:p>
                      <a:endParaRPr lang="tr-TR"/>
                    </a:p>
                  </a:txBody>
                  <a:tcPr/>
                </a:tc>
                <a:tc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Do you think that doctors and health workers communicate enough with you?</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37,8%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21,2%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7,6%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17,9%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71497">
                <a:tc vMerge="1">
                  <a:txBody>
                    <a:bodyPr/>
                    <a:lstStyle/>
                    <a:p>
                      <a:endParaRPr lang="tr-TR"/>
                    </a:p>
                  </a:txBody>
                  <a:tcPr/>
                </a:tc>
                <a:tc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7,2%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7,2%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17,9%</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271497">
                <a:tc rowSpan="3" gridSpan="2">
                  <a:txBody>
                    <a:bodyPr/>
                    <a:lstStyle/>
                    <a:p>
                      <a:pPr algn="l" fontAlgn="t"/>
                      <a:r>
                        <a:rPr lang="tr-TR" sz="1600" b="1" u="none" strike="noStrike">
                          <a:effectLst/>
                          <a:latin typeface="Times New Roman" pitchFamily="18" charset="0"/>
                          <a:cs typeface="Times New Roman" pitchFamily="18" charset="0"/>
                        </a:rPr>
                        <a:t>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rowSpan="3" h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Count</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37</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66</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92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195</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729295">
                <a:tc gridSpan="2" vMerge="1">
                  <a:txBody>
                    <a:bodyPr/>
                    <a:lstStyle/>
                    <a:p>
                      <a:endParaRPr lang="tr-TR"/>
                    </a:p>
                  </a:txBody>
                  <a:tcPr/>
                </a:tc>
                <a:tc hMerge="1" vMerge="1">
                  <a:txBody>
                    <a:bodyPr/>
                    <a:lstStyle/>
                    <a:p>
                      <a:endParaRPr lang="tr-TR"/>
                    </a:p>
                  </a:txBody>
                  <a:tcPr/>
                </a:tc>
                <a:tc>
                  <a:txBody>
                    <a:bodyPr/>
                    <a:lstStyle/>
                    <a:p>
                      <a:pPr algn="l" fontAlgn="t"/>
                      <a:r>
                        <a:rPr lang="en-US" sz="1600" b="1" u="none" strike="noStrike">
                          <a:effectLst/>
                          <a:latin typeface="Times New Roman" pitchFamily="18" charset="0"/>
                          <a:cs typeface="Times New Roman" pitchFamily="18" charset="0"/>
                        </a:rPr>
                        <a:t>Do you think that doctors and health workers communicate enough with you?</a:t>
                      </a:r>
                      <a:endParaRPr lang="en-US"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r h="394691">
                <a:tc gridSpan="2" vMerge="1">
                  <a:txBody>
                    <a:bodyPr/>
                    <a:lstStyle/>
                    <a:p>
                      <a:endParaRPr lang="tr-TR"/>
                    </a:p>
                  </a:txBody>
                  <a:tcPr/>
                </a:tc>
                <a:tc hMerge="1" vMerge="1">
                  <a:txBody>
                    <a:bodyPr/>
                    <a:lstStyle/>
                    <a:p>
                      <a:endParaRPr lang="tr-TR"/>
                    </a:p>
                  </a:txBody>
                  <a:tcPr/>
                </a:tc>
                <a:tc>
                  <a:txBody>
                    <a:bodyPr/>
                    <a:lstStyle/>
                    <a:p>
                      <a:pPr algn="l" fontAlgn="t"/>
                      <a:r>
                        <a:rPr lang="tr-TR" sz="1600" b="1" u="none" strike="noStrike">
                          <a:effectLst/>
                          <a:latin typeface="Times New Roman" pitchFamily="18" charset="0"/>
                          <a:cs typeface="Times New Roman" pitchFamily="18" charset="0"/>
                        </a:rPr>
                        <a:t>% of Total</a:t>
                      </a:r>
                      <a:endParaRPr lang="tr-TR" sz="1600" b="1" i="0" u="none" strike="noStrike">
                        <a:solidFill>
                          <a:srgbClr val="264A60"/>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19,0%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33,8%</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47,2%</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c>
                  <a:txBody>
                    <a:bodyPr/>
                    <a:lstStyle/>
                    <a:p>
                      <a:pPr algn="r" fontAlgn="t"/>
                      <a:r>
                        <a:rPr lang="tr-TR" sz="1600" b="1" u="none" strike="noStrike">
                          <a:effectLst/>
                          <a:latin typeface="Times New Roman" pitchFamily="18" charset="0"/>
                          <a:cs typeface="Times New Roman" pitchFamily="18" charset="0"/>
                        </a:rPr>
                        <a:t>100,0%</a:t>
                      </a:r>
                      <a:endParaRPr lang="tr-TR" sz="1600" b="1" i="0" u="none" strike="noStrike">
                        <a:solidFill>
                          <a:srgbClr val="010205"/>
                        </a:solidFill>
                        <a:effectLst/>
                        <a:latin typeface="Times New Roman" pitchFamily="18" charset="0"/>
                        <a:cs typeface="Times New Roman" pitchFamily="18" charset="0"/>
                      </a:endParaRPr>
                    </a:p>
                  </a:txBody>
                  <a:tcPr marL="6350" marR="6350" marT="6350" marB="0">
                    <a:solidFill>
                      <a:schemeClr val="accent5">
                        <a:lumMod val="9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338</TotalTime>
  <Words>1176</Words>
  <Application>Microsoft Office PowerPoint</Application>
  <PresentationFormat>Özel</PresentationFormat>
  <Paragraphs>234</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Times New Roman</vt:lpstr>
      <vt:lpstr>Arial Black</vt:lpstr>
      <vt:lpstr>Default Design</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Lenovo</cp:lastModifiedBy>
  <cp:revision>26</cp:revision>
  <dcterms:modified xsi:type="dcterms:W3CDTF">2021-06-01T15:55:26Z</dcterms:modified>
</cp:coreProperties>
</file>